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7582C4-2126-44CB-B2C8-A2EA9D107E4D}" type="datetimeFigureOut">
              <a:rPr lang="id-ID" smtClean="0"/>
              <a:t>27/06/2020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7BFCC7-5FA1-4223-ABDB-4C63B3DEB81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357322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Peran Alumni </a:t>
            </a:r>
            <a:br>
              <a:rPr lang="id-ID" sz="3200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dalam Implementasi </a:t>
            </a:r>
            <a:br>
              <a:rPr lang="id-ID" sz="3200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Kampus merdeka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321468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mtClean="0"/>
              <a:t>Sugeng Widiarto*</a:t>
            </a:r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779687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Pembelajaran yang berpusat pada mahasiswa    </a:t>
            </a:r>
          </a:p>
          <a:p>
            <a:pPr>
              <a:lnSpc>
                <a:spcPct val="150000"/>
              </a:lnSpc>
            </a:pPr>
            <a:r>
              <a:rPr lang="id-ID" sz="2400" smtClean="0">
                <a:cs typeface="Aharoni" pitchFamily="2" charset="-79"/>
              </a:rPr>
              <a:t>    (</a:t>
            </a:r>
            <a:r>
              <a:rPr lang="id-ID" sz="2400" i="1" smtClean="0">
                <a:cs typeface="Aharoni" pitchFamily="2" charset="-79"/>
              </a:rPr>
              <a:t>student  centered learning</a:t>
            </a:r>
            <a:r>
              <a:rPr lang="id-ID" sz="2400" smtClean="0">
                <a:cs typeface="Aharoni" pitchFamily="2" charset="-79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Terbentuknya </a:t>
            </a:r>
            <a:r>
              <a:rPr lang="id-ID" sz="2400" b="1" i="1" smtClean="0">
                <a:cs typeface="Aharoni" pitchFamily="2" charset="-79"/>
              </a:rPr>
              <a:t>hard and soft skill</a:t>
            </a:r>
            <a:r>
              <a:rPr lang="id-ID" sz="2400" smtClean="0">
                <a:cs typeface="Aharoni" pitchFamily="2" charset="-79"/>
              </a:rPr>
              <a:t> secara berimbang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Otonomi dan fleksibilitas kurikulum bagi perguruan tinggi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>
                <a:cs typeface="Aharoni" pitchFamily="2" charset="-79"/>
              </a:rPr>
              <a:t> </a:t>
            </a:r>
            <a:r>
              <a:rPr lang="id-ID" sz="2400" smtClean="0">
                <a:cs typeface="Aharoni" pitchFamily="2" charset="-79"/>
              </a:rPr>
              <a:t>Kebebasan belajar di luar kelas ( 3 semester )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Optimalisasi terhadap pemahaman dan peran sosial kemasyarakatan 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Kemampuan menjadi </a:t>
            </a:r>
            <a:r>
              <a:rPr lang="id-ID" sz="2400" b="1" i="1" smtClean="0">
                <a:cs typeface="Aharoni" pitchFamily="2" charset="-79"/>
              </a:rPr>
              <a:t>perintis dan inovator</a:t>
            </a:r>
            <a:r>
              <a:rPr lang="id-ID" sz="2400" smtClean="0">
                <a:cs typeface="Aharoni" pitchFamily="2" charset="-79"/>
              </a:rPr>
              <a:t> dalam wirausaha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smtClean="0">
                <a:cs typeface="Aharoni" pitchFamily="2" charset="-79"/>
              </a:rPr>
              <a:t>Mahasiswa memiliki keberanian untuk melakukan riset dan </a:t>
            </a:r>
          </a:p>
          <a:p>
            <a:pPr>
              <a:lnSpc>
                <a:spcPct val="150000"/>
              </a:lnSpc>
            </a:pPr>
            <a:r>
              <a:rPr lang="id-ID" sz="2400">
                <a:cs typeface="Aharoni" pitchFamily="2" charset="-79"/>
              </a:rPr>
              <a:t> </a:t>
            </a:r>
            <a:r>
              <a:rPr lang="id-ID" sz="2400" smtClean="0">
                <a:cs typeface="Aharoni" pitchFamily="2" charset="-79"/>
              </a:rPr>
              <a:t>   penelitian </a:t>
            </a:r>
            <a:endParaRPr lang="id-ID" sz="2400"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640914"/>
            <a:ext cx="4214842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Kuliah - merdeka</a:t>
            </a:r>
            <a:r>
              <a:rPr lang="id-ID" sz="3200" b="1" dirty="0" smtClean="0">
                <a:solidFill>
                  <a:schemeClr val="tx1"/>
                </a:solidFill>
              </a:rPr>
              <a:t/>
            </a:r>
            <a:br>
              <a:rPr lang="id-ID" sz="3200" b="1" dirty="0" smtClean="0">
                <a:solidFill>
                  <a:schemeClr val="tx1"/>
                </a:solidFill>
              </a:rPr>
            </a:br>
            <a:endParaRPr lang="id-ID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71472" y="657473"/>
            <a:ext cx="3784504" cy="64294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 Alumni adalah mitra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38576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</a:rPr>
              <a:t>8 (</a:t>
            </a:r>
            <a:r>
              <a:rPr lang="id-ID" sz="2400" dirty="0" smtClean="0">
                <a:latin typeface="Bodoni MT" pitchFamily="18" charset="0"/>
              </a:rPr>
              <a:t>Delapan</a:t>
            </a:r>
            <a:r>
              <a:rPr lang="en-US" sz="2400" dirty="0" smtClean="0">
                <a:latin typeface="Bodoni MT" pitchFamily="18" charset="0"/>
              </a:rPr>
              <a:t>)</a:t>
            </a:r>
            <a:r>
              <a:rPr lang="id-ID" sz="2400" dirty="0" smtClean="0">
                <a:latin typeface="Bodoni MT" pitchFamily="18" charset="0"/>
              </a:rPr>
              <a:t> </a:t>
            </a:r>
            <a:r>
              <a:rPr lang="id-ID" sz="2400" dirty="0" smtClean="0">
                <a:latin typeface="Bodoni MT" pitchFamily="18" charset="0"/>
              </a:rPr>
              <a:t>Bentuk Kegiatan Pembelajaran :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Pertukaran Mahasiswa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Magang/Praktik Kerja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Asistensi di satuan pendidikan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Riset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Studi/proyek independen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Proyek kemanusiaan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Kegiatan wirausaha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doni MT" pitchFamily="18" charset="0"/>
              </a:rPr>
              <a:t>Membangun desa – Kuliah Kerja Nyata Tematik (KKNT)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1785926"/>
            <a:ext cx="33575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Bodoni MT" pitchFamily="18" charset="0"/>
              </a:rPr>
              <a:t>Keterlibatan alumni dalam : 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latin typeface="Bodoni MT" pitchFamily="18" charset="0"/>
              </a:rPr>
              <a:t>Perencanaan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latin typeface="Bodoni MT" pitchFamily="18" charset="0"/>
              </a:rPr>
              <a:t>Penyusunan kurikulum, standart penilaian dan mutu 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latin typeface="Bodoni MT" pitchFamily="18" charset="0"/>
              </a:rPr>
              <a:t>Implementasi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latin typeface="Bodoni MT" pitchFamily="18" charset="0"/>
              </a:rPr>
              <a:t>Evaluasi </a:t>
            </a:r>
          </a:p>
          <a:p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785786" y="714356"/>
            <a:ext cx="4714908" cy="78581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29576" cy="1143000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Pengorganisasian dan optimalisasi peran alumni  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857364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Pengorganisasian :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Manajemen Data base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Sistem informasi dan koordinasi 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Keanggotaan 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Pemetaan potensi dan target  bersama 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Azas kemanfaatan </a:t>
            </a:r>
          </a:p>
          <a:p>
            <a:endParaRPr lang="id-ID" sz="2400" dirty="0"/>
          </a:p>
          <a:p>
            <a:r>
              <a:rPr lang="id-ID" sz="2400" b="1" dirty="0" smtClean="0"/>
              <a:t>Peran :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Mitra bagi kampus (untuk 8 kegiatan pembelajaran)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Salah satu sumber referensi dalam penyusunan standart mutu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dan penilaian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Menjadi </a:t>
            </a:r>
            <a:r>
              <a:rPr lang="id-ID" sz="2400" dirty="0" smtClean="0"/>
              <a:t>j</a:t>
            </a:r>
            <a:r>
              <a:rPr lang="en-US" sz="2400" dirty="0" err="1" smtClean="0"/>
              <a:t>ejaring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agent</a:t>
            </a:r>
            <a:r>
              <a:rPr lang="id-ID" sz="2400" dirty="0" smtClean="0"/>
              <a:t> </a:t>
            </a:r>
            <a:r>
              <a:rPr lang="id-ID" sz="2400" dirty="0" smtClean="0"/>
              <a:t>marketing untuk lulusan dan </a:t>
            </a:r>
            <a:r>
              <a:rPr lang="id-ID" sz="2400" dirty="0" smtClean="0"/>
              <a:t>produk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id-ID" sz="2400" dirty="0" smtClean="0"/>
              <a:t> </a:t>
            </a:r>
            <a:r>
              <a:rPr lang="id-ID" sz="2400" dirty="0" smtClean="0"/>
              <a:t>kampus</a:t>
            </a:r>
          </a:p>
          <a:p>
            <a:endParaRPr lang="id-ID" sz="2400" dirty="0" smtClean="0"/>
          </a:p>
          <a:p>
            <a:r>
              <a:rPr lang="id-ID" sz="2400" dirty="0" smtClean="0"/>
              <a:t> </a:t>
            </a:r>
            <a:endParaRPr lang="id-ID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88640"/>
            <a:ext cx="7389464" cy="124009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785810"/>
          </a:xfrm>
        </p:spPr>
        <p:txBody>
          <a:bodyPr>
            <a:noAutofit/>
          </a:bodyPr>
          <a:lstStyle/>
          <a:p>
            <a:pPr algn="ctr"/>
            <a:r>
              <a:rPr lang="id-ID" sz="3200" smtClean="0">
                <a:solidFill>
                  <a:schemeClr val="tx1"/>
                </a:solidFill>
              </a:rPr>
              <a:t>Potensi komunitas</a:t>
            </a:r>
            <a:br>
              <a:rPr lang="id-ID" sz="3200" smtClean="0">
                <a:solidFill>
                  <a:schemeClr val="tx1"/>
                </a:solidFill>
              </a:rPr>
            </a:br>
            <a:r>
              <a:rPr lang="id-ID" sz="3200" smtClean="0">
                <a:solidFill>
                  <a:schemeClr val="tx1"/>
                </a:solidFill>
              </a:rPr>
              <a:t>(</a:t>
            </a:r>
            <a:r>
              <a:rPr lang="id-ID" sz="3200" i="1" smtClean="0">
                <a:solidFill>
                  <a:schemeClr val="tx1"/>
                </a:solidFill>
              </a:rPr>
              <a:t>Competence of a community</a:t>
            </a:r>
            <a:r>
              <a:rPr lang="id-ID" sz="3200" smtClean="0">
                <a:solidFill>
                  <a:schemeClr val="tx1"/>
                </a:solidFill>
              </a:rPr>
              <a:t>)</a:t>
            </a:r>
            <a:endParaRPr lang="id-ID" sz="32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37862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smtClean="0"/>
              <a:t>Unisma sebagai kampus Nahdlatul Ulama - </a:t>
            </a:r>
            <a:r>
              <a:rPr lang="id-ID" sz="2400" b="1" i="1" smtClean="0"/>
              <a:t>dari NU untuk Indonesia dan peradaban dunia </a:t>
            </a:r>
            <a:r>
              <a:rPr lang="id-ID" sz="2400" smtClean="0"/>
              <a:t>- memiliki potensi jejaring dan simpul-simpul komunitas yang terbentuk mulai dari tingkat desa/ranting, kecamatan, kabupaten/kota, propinsi hingga nasional dan internasional.</a:t>
            </a:r>
          </a:p>
          <a:p>
            <a:endParaRPr lang="id-ID" sz="2400" smtClean="0"/>
          </a:p>
          <a:p>
            <a:endParaRPr lang="id-ID" sz="2400" smtClean="0"/>
          </a:p>
          <a:p>
            <a:r>
              <a:rPr lang="id-ID" sz="2400" smtClean="0"/>
              <a:t> </a:t>
            </a:r>
            <a:endParaRPr lang="id-ID" sz="2400"/>
          </a:p>
        </p:txBody>
      </p:sp>
      <p:sp>
        <p:nvSpPr>
          <p:cNvPr id="5" name="TextBox 4"/>
          <p:cNvSpPr txBox="1"/>
          <p:nvPr/>
        </p:nvSpPr>
        <p:spPr>
          <a:xfrm>
            <a:off x="4786314" y="1785926"/>
            <a:ext cx="3571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Kampus adalah lembaga pendidikan, riset dan pengabdian (tri darma perguruan tinggi) wajib menghasilkan product dari tiga fungsi tersebut-yang secara nyata kemanfaatanya didedikasikan untuk komunitas-nya (NU) </a:t>
            </a:r>
          </a:p>
          <a:p>
            <a:endParaRPr lang="id-ID" dirty="0"/>
          </a:p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403648" y="188640"/>
            <a:ext cx="6264696" cy="124009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71488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id-ID" sz="3200" i="1" smtClean="0">
                <a:solidFill>
                  <a:schemeClr val="tx1"/>
                </a:solidFill>
              </a:rPr>
              <a:t>synergy as the power</a:t>
            </a:r>
            <a:br>
              <a:rPr lang="id-ID" sz="3200" i="1" smtClean="0">
                <a:solidFill>
                  <a:schemeClr val="tx1"/>
                </a:solidFill>
              </a:rPr>
            </a:br>
            <a:r>
              <a:rPr lang="id-ID" sz="3200" i="1" smtClean="0">
                <a:solidFill>
                  <a:schemeClr val="tx1"/>
                </a:solidFill>
              </a:rPr>
              <a:t>NU - PTNU</a:t>
            </a:r>
            <a:endParaRPr lang="id-ID" sz="3200">
              <a:solidFill>
                <a:schemeClr val="tx1"/>
              </a:solidFill>
            </a:endParaRPr>
          </a:p>
        </p:txBody>
      </p:sp>
      <p:sp>
        <p:nvSpPr>
          <p:cNvPr id="4" name="Arc 3"/>
          <p:cNvSpPr/>
          <p:nvPr/>
        </p:nvSpPr>
        <p:spPr>
          <a:xfrm>
            <a:off x="9429784" y="257174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571472" y="428604"/>
            <a:ext cx="5429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smtClean="0">
                <a:latin typeface="Iskoola Pota" pitchFamily="34" charset="0"/>
                <a:cs typeface="Iskoola Pota" pitchFamily="34" charset="0"/>
              </a:rPr>
              <a:t>Kampus merdeka versi Unisma </a:t>
            </a:r>
            <a:r>
              <a:rPr lang="id-ID" sz="2000" i="1" smtClean="0">
                <a:latin typeface="Iskoola Pota" pitchFamily="34" charset="0"/>
                <a:cs typeface="Iskoola Pota" pitchFamily="34" charset="0"/>
              </a:rPr>
              <a:t>adalah </a:t>
            </a:r>
            <a:r>
              <a:rPr lang="id-ID" sz="2000" smtClean="0">
                <a:latin typeface="Iskoola Pota" pitchFamily="34" charset="0"/>
                <a:cs typeface="Iskoola Pota" pitchFamily="34" charset="0"/>
              </a:rPr>
              <a:t>kemampuan mensinergikan -</a:t>
            </a:r>
            <a:r>
              <a:rPr lang="id-ID" sz="2000" i="1" smtClean="0">
                <a:latin typeface="Iskoola Pota" pitchFamily="34" charset="0"/>
                <a:cs typeface="Iskoola Pota" pitchFamily="34" charset="0"/>
              </a:rPr>
              <a:t>potensi komunitas</a:t>
            </a:r>
            <a:r>
              <a:rPr lang="id-ID" sz="2000" smtClean="0">
                <a:latin typeface="Iskoola Pota" pitchFamily="34" charset="0"/>
                <a:cs typeface="Iskoola Pota" pitchFamily="34" charset="0"/>
              </a:rPr>
              <a:t> - dengan kekuatan manajemen -</a:t>
            </a:r>
            <a:r>
              <a:rPr lang="id-ID" sz="2000" i="1" smtClean="0">
                <a:latin typeface="Iskoola Pota" pitchFamily="34" charset="0"/>
                <a:cs typeface="Iskoola Pota" pitchFamily="34" charset="0"/>
              </a:rPr>
              <a:t>tata kelola akademis yang profesional-modern </a:t>
            </a:r>
            <a:r>
              <a:rPr lang="id-ID" sz="2000" smtClean="0">
                <a:latin typeface="Iskoola Pota" pitchFamily="34" charset="0"/>
                <a:cs typeface="Iskoola Pota" pitchFamily="34" charset="0"/>
              </a:rPr>
              <a:t>serta dukungan dari -</a:t>
            </a:r>
            <a:r>
              <a:rPr lang="id-ID" sz="2000" i="1" smtClean="0">
                <a:latin typeface="Iskoola Pota" pitchFamily="34" charset="0"/>
                <a:cs typeface="Iskoola Pota" pitchFamily="34" charset="0"/>
              </a:rPr>
              <a:t>soliditas jejaring alumni</a:t>
            </a:r>
            <a:r>
              <a:rPr lang="id-ID" sz="2000" smtClean="0">
                <a:latin typeface="Iskoola Pota" pitchFamily="34" charset="0"/>
                <a:cs typeface="Iskoola Pota" pitchFamily="34" charset="0"/>
              </a:rPr>
              <a:t> - sebagai mitra</a:t>
            </a:r>
            <a:endParaRPr lang="id-ID" sz="20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2571744"/>
            <a:ext cx="5572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smtClean="0">
                <a:latin typeface="Iskoola Pota" pitchFamily="34" charset="0"/>
                <a:cs typeface="Iskoola Pota" pitchFamily="34" charset="0"/>
              </a:rPr>
              <a:t>NU – PTNU : Sinergi strategis di bidang pendidikan, dengan </a:t>
            </a:r>
            <a:r>
              <a:rPr lang="id-ID" sz="2000" i="1" smtClean="0">
                <a:latin typeface="Iskoola Pota" pitchFamily="34" charset="0"/>
                <a:cs typeface="Iskoola Pota" pitchFamily="34" charset="0"/>
              </a:rPr>
              <a:t>terkoordinasinya hasil-hasil produk dari forum tertinggi organisasi </a:t>
            </a:r>
            <a:r>
              <a:rPr lang="id-ID" sz="2000" smtClean="0">
                <a:latin typeface="Iskoola Pota" pitchFamily="34" charset="0"/>
                <a:cs typeface="Iskoola Pota" pitchFamily="34" charset="0"/>
              </a:rPr>
              <a:t> sehingga visi dan misi Rumah Besar NU mampu selaras dengan program pembelajaran di Kampus /PTNU  </a:t>
            </a:r>
            <a:endParaRPr lang="id-ID" sz="20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28728" y="4714884"/>
            <a:ext cx="6715172" cy="114300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2000" b="1" smtClean="0">
                <a:latin typeface="Batang" pitchFamily="18" charset="-127"/>
                <a:ea typeface="Batang" pitchFamily="18" charset="-127"/>
              </a:rPr>
              <a:t>*Alumni FEB Unisma</a:t>
            </a:r>
            <a:br>
              <a:rPr lang="id-ID" sz="2000" b="1" smtClean="0">
                <a:latin typeface="Batang" pitchFamily="18" charset="-127"/>
                <a:ea typeface="Batang" pitchFamily="18" charset="-127"/>
              </a:rPr>
            </a:br>
            <a:r>
              <a:rPr lang="id-ID" sz="2000" b="1" smtClean="0">
                <a:latin typeface="Batang" pitchFamily="18" charset="-127"/>
                <a:ea typeface="Batang" pitchFamily="18" charset="-127"/>
              </a:rPr>
              <a:t>Pengurus Pusat ISNU</a:t>
            </a:r>
            <a:br>
              <a:rPr lang="id-ID" sz="2000" b="1" smtClean="0">
                <a:latin typeface="Batang" pitchFamily="18" charset="-127"/>
                <a:ea typeface="Batang" pitchFamily="18" charset="-127"/>
              </a:rPr>
            </a:br>
            <a:r>
              <a:rPr lang="id-ID" sz="2000" b="1" smtClean="0">
                <a:latin typeface="Batang" pitchFamily="18" charset="-127"/>
                <a:ea typeface="Batang" pitchFamily="18" charset="-127"/>
              </a:rPr>
              <a:t>berwirausaha di Jakarta</a:t>
            </a:r>
            <a:br>
              <a:rPr lang="id-ID" sz="2000" b="1" smtClean="0">
                <a:latin typeface="Batang" pitchFamily="18" charset="-127"/>
                <a:ea typeface="Batang" pitchFamily="18" charset="-127"/>
              </a:rPr>
            </a:br>
            <a:r>
              <a:rPr lang="id-ID" sz="2000" b="1" smtClean="0">
                <a:latin typeface="Batang" pitchFamily="18" charset="-127"/>
                <a:ea typeface="Batang" pitchFamily="18" charset="-127"/>
              </a:rPr>
              <a:t>082111137741</a:t>
            </a:r>
            <a:endParaRPr lang="id-ID" sz="2000" b="1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317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Aharoni</vt:lpstr>
      <vt:lpstr>Batang</vt:lpstr>
      <vt:lpstr>Bodoni MT</vt:lpstr>
      <vt:lpstr>Franklin Gothic Book</vt:lpstr>
      <vt:lpstr>Iskoola Pota</vt:lpstr>
      <vt:lpstr>Perpetua</vt:lpstr>
      <vt:lpstr>Wingdings</vt:lpstr>
      <vt:lpstr>Wingdings 2</vt:lpstr>
      <vt:lpstr>Equity</vt:lpstr>
      <vt:lpstr>Peran Alumni  dalam Implementasi  Kampus merdeka </vt:lpstr>
      <vt:lpstr>PowerPoint Presentation</vt:lpstr>
      <vt:lpstr> Alumni adalah mitra</vt:lpstr>
      <vt:lpstr>Pengorganisasian dan optimalisasi peran alumni  </vt:lpstr>
      <vt:lpstr>Potensi komunitas (Competence of a community)</vt:lpstr>
      <vt:lpstr>synergy as the power NU - PTNU</vt:lpstr>
      <vt:lpstr>*Alumni FEB Unisma Pengurus Pusat ISNU berwirausaha di Jakarta 082111137741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Kampus merdeka,</dc:title>
  <dc:creator>USER</dc:creator>
  <cp:lastModifiedBy>Windows User</cp:lastModifiedBy>
  <cp:revision>50</cp:revision>
  <dcterms:created xsi:type="dcterms:W3CDTF">2020-06-26T14:41:10Z</dcterms:created>
  <dcterms:modified xsi:type="dcterms:W3CDTF">2020-06-27T02:54:00Z</dcterms:modified>
</cp:coreProperties>
</file>